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58"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76138-783F-4788-88E4-1F5844884B0F}" type="datetimeFigureOut">
              <a:rPr lang="en-US" smtClean="0"/>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A13887-C770-4C76-A3B3-44FD5B72FC4B}" type="slidenum">
              <a:rPr lang="en-US" smtClean="0"/>
              <a:t>‹#›</a:t>
            </a:fld>
            <a:endParaRPr lang="en-US"/>
          </a:p>
        </p:txBody>
      </p:sp>
    </p:spTree>
    <p:extLst>
      <p:ext uri="{BB962C8B-B14F-4D97-AF65-F5344CB8AC3E}">
        <p14:creationId xmlns:p14="http://schemas.microsoft.com/office/powerpoint/2010/main" val="1044062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13887-C770-4C76-A3B3-44FD5B72FC4B}" type="slidenum">
              <a:rPr lang="en-US" smtClean="0"/>
              <a:t>3</a:t>
            </a:fld>
            <a:endParaRPr lang="en-US"/>
          </a:p>
        </p:txBody>
      </p:sp>
    </p:spTree>
    <p:extLst>
      <p:ext uri="{BB962C8B-B14F-4D97-AF65-F5344CB8AC3E}">
        <p14:creationId xmlns:p14="http://schemas.microsoft.com/office/powerpoint/2010/main" val="469752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13887-C770-4C76-A3B3-44FD5B72FC4B}" type="slidenum">
              <a:rPr lang="en-US" smtClean="0"/>
              <a:t>7</a:t>
            </a:fld>
            <a:endParaRPr lang="en-US"/>
          </a:p>
        </p:txBody>
      </p:sp>
    </p:spTree>
    <p:extLst>
      <p:ext uri="{BB962C8B-B14F-4D97-AF65-F5344CB8AC3E}">
        <p14:creationId xmlns:p14="http://schemas.microsoft.com/office/powerpoint/2010/main" val="231268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345616-6348-46A7-AB68-4020206AA283}"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643704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345616-6348-46A7-AB68-4020206AA283}"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131288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345616-6348-46A7-AB68-4020206AA283}"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377522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345616-6348-46A7-AB68-4020206AA283}"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270574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345616-6348-46A7-AB68-4020206AA283}"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208653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345616-6348-46A7-AB68-4020206AA283}"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273542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345616-6348-46A7-AB68-4020206AA283}" type="datetimeFigureOut">
              <a:rPr lang="en-US" smtClean="0"/>
              <a:t>4/4/2014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335217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345616-6348-46A7-AB68-4020206AA283}" type="datetimeFigureOut">
              <a:rPr lang="en-US" smtClean="0"/>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265445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45616-6348-46A7-AB68-4020206AA283}" type="datetimeFigureOut">
              <a:rPr lang="en-US" smtClean="0"/>
              <a:t>4/4/2014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199492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45616-6348-46A7-AB68-4020206AA283}"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173381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345616-6348-46A7-AB68-4020206AA283}"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D9B29-6C33-4B71-9B83-1B75E805C24F}" type="slidenum">
              <a:rPr lang="en-US" smtClean="0"/>
              <a:t>‹#›</a:t>
            </a:fld>
            <a:endParaRPr lang="en-US"/>
          </a:p>
        </p:txBody>
      </p:sp>
    </p:spTree>
    <p:extLst>
      <p:ext uri="{BB962C8B-B14F-4D97-AF65-F5344CB8AC3E}">
        <p14:creationId xmlns:p14="http://schemas.microsoft.com/office/powerpoint/2010/main" val="2304096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45616-6348-46A7-AB68-4020206AA283}" type="datetimeFigureOut">
              <a:rPr lang="en-US" smtClean="0"/>
              <a:t>4/4/2014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D9B29-6C33-4B71-9B83-1B75E805C24F}" type="slidenum">
              <a:rPr lang="en-US" smtClean="0"/>
              <a:t>‹#›</a:t>
            </a:fld>
            <a:endParaRPr lang="en-US"/>
          </a:p>
        </p:txBody>
      </p:sp>
    </p:spTree>
    <p:extLst>
      <p:ext uri="{BB962C8B-B14F-4D97-AF65-F5344CB8AC3E}">
        <p14:creationId xmlns:p14="http://schemas.microsoft.com/office/powerpoint/2010/main" val="152835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Geometry Wrap Up</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descr="C:\Users\cburns\AppData\Local\Microsoft\Windows\Temporary Internet Files\Content.IE5\08MYCTU5\MC90043383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962400"/>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309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 Volume</a:t>
            </a:r>
            <a:endParaRPr lang="en-US" dirty="0"/>
          </a:p>
        </p:txBody>
      </p:sp>
      <p:sp>
        <p:nvSpPr>
          <p:cNvPr id="3" name="Content Placeholder 2"/>
          <p:cNvSpPr>
            <a:spLocks noGrp="1"/>
          </p:cNvSpPr>
          <p:nvPr>
            <p:ph idx="1"/>
          </p:nvPr>
        </p:nvSpPr>
        <p:spPr/>
        <p:txBody>
          <a:bodyPr>
            <a:normAutofit fontScale="92500"/>
          </a:bodyPr>
          <a:lstStyle/>
          <a:p>
            <a:r>
              <a:rPr lang="en-US" dirty="0" smtClean="0"/>
              <a:t>5. When composting, the decaying process works best with a mixture that is 50% to 75% “brown” material- dried leaves, hay-like grass, and old </a:t>
            </a:r>
            <a:r>
              <a:rPr lang="en-US" dirty="0" err="1" smtClean="0"/>
              <a:t>prunings</a:t>
            </a:r>
            <a:r>
              <a:rPr lang="en-US" dirty="0" smtClean="0"/>
              <a:t>.  The science teacher’s compost bin measures 36 inches wide, 36 inches deep, and 30 inches high.  Determine the maximum volume in CUBIC FEET, of “brown” material for an appropriate compost mixture. </a:t>
            </a:r>
          </a:p>
          <a:p>
            <a:r>
              <a:rPr lang="en-US" sz="3000" dirty="0" smtClean="0"/>
              <a:t>a)  16.88 ft³   b) 38880 ft³  c) 29160 ft³  d)  1080 ft³</a:t>
            </a:r>
          </a:p>
          <a:p>
            <a:endParaRPr lang="en-US" dirty="0"/>
          </a:p>
        </p:txBody>
      </p:sp>
      <p:pic>
        <p:nvPicPr>
          <p:cNvPr id="7170" name="Picture 2" descr="C:\Users\cburns\AppData\Local\Microsoft\Windows\Temporary Internet Files\Content.IE5\08MYCTU5\MC9000302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152400"/>
            <a:ext cx="1827886" cy="1686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017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Composting</a:t>
            </a:r>
            <a:endParaRPr lang="en-US" dirty="0"/>
          </a:p>
        </p:txBody>
      </p:sp>
      <p:sp>
        <p:nvSpPr>
          <p:cNvPr id="3" name="Content Placeholder 2"/>
          <p:cNvSpPr>
            <a:spLocks noGrp="1"/>
          </p:cNvSpPr>
          <p:nvPr>
            <p:ph sz="half" idx="1"/>
          </p:nvPr>
        </p:nvSpPr>
        <p:spPr/>
        <p:txBody>
          <a:bodyPr/>
          <a:lstStyle/>
          <a:p>
            <a:r>
              <a:rPr lang="en-US" dirty="0" smtClean="0"/>
              <a:t>Find volume of compost bin in cubic inches.  </a:t>
            </a:r>
          </a:p>
          <a:p>
            <a:r>
              <a:rPr lang="en-US" sz="2000" dirty="0" smtClean="0"/>
              <a:t>Volume=Length x width x height</a:t>
            </a:r>
          </a:p>
          <a:p>
            <a:r>
              <a:rPr lang="en-US" sz="2000" dirty="0" smtClean="0"/>
              <a:t>38880 inches³=36”x 36” x 30”</a:t>
            </a:r>
          </a:p>
          <a:p>
            <a:endParaRPr lang="en-US" sz="2000" dirty="0"/>
          </a:p>
          <a:p>
            <a:r>
              <a:rPr lang="en-US" dirty="0" smtClean="0"/>
              <a:t>Convert cubic inches to cubic feet.</a:t>
            </a:r>
          </a:p>
          <a:p>
            <a:r>
              <a:rPr lang="en-US" sz="1600" dirty="0" smtClean="0"/>
              <a:t>1 cubic foot=12”x12”x12”=1728 inches³</a:t>
            </a:r>
          </a:p>
          <a:p>
            <a:r>
              <a:rPr lang="en-US" sz="2000" dirty="0" smtClean="0"/>
              <a:t>38880 /1728=22.5 ft³</a:t>
            </a:r>
            <a:endParaRPr lang="en-US" sz="2000" dirty="0"/>
          </a:p>
        </p:txBody>
      </p:sp>
      <p:sp>
        <p:nvSpPr>
          <p:cNvPr id="4" name="Content Placeholder 3"/>
          <p:cNvSpPr>
            <a:spLocks noGrp="1"/>
          </p:cNvSpPr>
          <p:nvPr>
            <p:ph sz="half" idx="2"/>
          </p:nvPr>
        </p:nvSpPr>
        <p:spPr/>
        <p:txBody>
          <a:bodyPr/>
          <a:lstStyle/>
          <a:p>
            <a:r>
              <a:rPr lang="en-US" dirty="0" smtClean="0"/>
              <a:t>Find maximum volume of ‘brown” material if 50% to 75% works best in the decaying process.</a:t>
            </a:r>
          </a:p>
          <a:p>
            <a:r>
              <a:rPr lang="en-US" dirty="0" smtClean="0"/>
              <a:t>22.5 ft³ x 75%=</a:t>
            </a:r>
          </a:p>
          <a:p>
            <a:r>
              <a:rPr lang="en-US" dirty="0" smtClean="0"/>
              <a:t>22.5 ft³ x 0.75=16.88 ft³</a:t>
            </a:r>
          </a:p>
          <a:p>
            <a:endParaRPr lang="en-US" dirty="0"/>
          </a:p>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16.88 ft³</a:t>
            </a:r>
            <a:endParaRPr 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endParaRPr lang="en-US" dirty="0"/>
          </a:p>
        </p:txBody>
      </p:sp>
    </p:spTree>
    <p:extLst>
      <p:ext uri="{BB962C8B-B14F-4D97-AF65-F5344CB8AC3E}">
        <p14:creationId xmlns:p14="http://schemas.microsoft.com/office/powerpoint/2010/main" val="2504417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a:t>
            </a:r>
            <a:endParaRPr lang="en-US" dirty="0"/>
          </a:p>
        </p:txBody>
      </p:sp>
      <p:sp>
        <p:nvSpPr>
          <p:cNvPr id="3" name="Content Placeholder 2"/>
          <p:cNvSpPr>
            <a:spLocks noGrp="1"/>
          </p:cNvSpPr>
          <p:nvPr>
            <p:ph idx="1"/>
          </p:nvPr>
        </p:nvSpPr>
        <p:spPr/>
        <p:txBody>
          <a:bodyPr>
            <a:normAutofit/>
          </a:bodyPr>
          <a:lstStyle/>
          <a:p>
            <a:r>
              <a:rPr lang="en-US" sz="2800" dirty="0" smtClean="0"/>
              <a:t>6. The length of a car is drawn to a scale of 1:20.  If the length of car on the drawing is 12 inches, find the length of the actual car. </a:t>
            </a:r>
          </a:p>
          <a:p>
            <a:endParaRPr lang="en-US" sz="2800" dirty="0" smtClean="0"/>
          </a:p>
          <a:p>
            <a:r>
              <a:rPr lang="en-US" sz="2800" dirty="0" smtClean="0"/>
              <a:t>a) 20 inches</a:t>
            </a:r>
          </a:p>
          <a:p>
            <a:r>
              <a:rPr lang="en-US" sz="2800" dirty="0" smtClean="0"/>
              <a:t>b) 32 inches</a:t>
            </a:r>
          </a:p>
          <a:p>
            <a:r>
              <a:rPr lang="en-US" sz="2800" dirty="0" smtClean="0"/>
              <a:t>c) 240 inches</a:t>
            </a:r>
          </a:p>
          <a:p>
            <a:r>
              <a:rPr lang="en-US" sz="2800" dirty="0" smtClean="0"/>
              <a:t>d) 420 inches</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048000"/>
            <a:ext cx="34385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0560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 of Car</a:t>
            </a:r>
            <a:endParaRPr lang="en-US" dirty="0"/>
          </a:p>
        </p:txBody>
      </p:sp>
      <p:sp>
        <p:nvSpPr>
          <p:cNvPr id="3" name="Content Placeholder 2"/>
          <p:cNvSpPr>
            <a:spLocks noGrp="1"/>
          </p:cNvSpPr>
          <p:nvPr>
            <p:ph idx="1"/>
          </p:nvPr>
        </p:nvSpPr>
        <p:spPr/>
        <p:txBody>
          <a:bodyPr/>
          <a:lstStyle/>
          <a:p>
            <a:r>
              <a:rPr lang="en-US" dirty="0" smtClean="0"/>
              <a:t>The scale drawing and the actual object should be in the same proportion (similar objects).  Thus, set up a proportion.</a:t>
            </a:r>
          </a:p>
          <a:p>
            <a:pPr marL="0" indent="0">
              <a:buNone/>
            </a:pPr>
            <a:r>
              <a:rPr lang="en-US" dirty="0" smtClean="0"/>
              <a:t>			</a:t>
            </a:r>
          </a:p>
          <a:p>
            <a:pPr marL="0" indent="0">
              <a:buNone/>
            </a:pPr>
            <a:endParaRPr lang="en-US" dirty="0"/>
          </a:p>
          <a:p>
            <a:pPr marL="0" indent="0">
              <a:buNone/>
            </a:pPr>
            <a:r>
              <a:rPr lang="en-US" dirty="0" smtClean="0"/>
              <a:t>  </a:t>
            </a:r>
            <a:r>
              <a:rPr lang="en-US" sz="2000" dirty="0" smtClean="0"/>
              <a:t>            </a:t>
            </a:r>
            <a:r>
              <a:rPr lang="en-US" sz="2000" u="sng" dirty="0" smtClean="0"/>
              <a:t>1  =  12 inches</a:t>
            </a:r>
            <a:endParaRPr lang="en-US" sz="2000" dirty="0" smtClean="0"/>
          </a:p>
          <a:p>
            <a:pPr marL="0" indent="0">
              <a:buNone/>
            </a:pPr>
            <a:r>
              <a:rPr lang="en-US" sz="2000" dirty="0"/>
              <a:t> </a:t>
            </a:r>
            <a:r>
              <a:rPr lang="en-US" sz="2000" dirty="0" smtClean="0"/>
              <a:t>              20     </a:t>
            </a:r>
            <a:r>
              <a:rPr lang="en-US" sz="2000" i="1" dirty="0" smtClean="0">
                <a:solidFill>
                  <a:srgbClr val="FF0000"/>
                </a:solidFill>
              </a:rPr>
              <a:t>x</a:t>
            </a:r>
            <a:r>
              <a:rPr lang="en-US" sz="2000" dirty="0" smtClean="0"/>
              <a:t> inches        cross multiply to find </a:t>
            </a:r>
            <a:r>
              <a:rPr lang="en-US" sz="2000" i="1" dirty="0" smtClean="0">
                <a:solidFill>
                  <a:srgbClr val="FF0000"/>
                </a:solidFill>
              </a:rPr>
              <a:t>x</a:t>
            </a:r>
          </a:p>
          <a:p>
            <a:pPr marL="0" indent="0">
              <a:buNone/>
            </a:pPr>
            <a:r>
              <a:rPr lang="en-US" sz="2400" dirty="0" smtClean="0">
                <a:solidFill>
                  <a:srgbClr val="FF0000"/>
                </a:solidFill>
              </a:rPr>
              <a:t>         </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 x=240 inches</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buNone/>
            </a:pPr>
            <a:endParaRPr lang="en-US" sz="2400"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429000"/>
            <a:ext cx="2971800"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1972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Triangles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7. Screens on electronic devices (TVs, smartphones, e-readers, etc.) are measured on the diagonal. If the length of a flat screen TV is 63 inches and the width is 16 inches, determine the diagonal measurement of the TV. </a:t>
            </a:r>
          </a:p>
          <a:p>
            <a:r>
              <a:rPr lang="en-US" dirty="0" smtClean="0"/>
              <a:t>a) 63 inches</a:t>
            </a:r>
          </a:p>
          <a:p>
            <a:r>
              <a:rPr lang="en-US" dirty="0" smtClean="0"/>
              <a:t>b) 16 inches</a:t>
            </a:r>
          </a:p>
          <a:p>
            <a:r>
              <a:rPr lang="en-US" dirty="0" smtClean="0"/>
              <a:t>c)  79 inches</a:t>
            </a:r>
          </a:p>
          <a:p>
            <a:r>
              <a:rPr lang="en-US" dirty="0" smtClean="0"/>
              <a:t>d)  65 inches</a:t>
            </a:r>
            <a:endParaRPr lang="en-US" dirty="0"/>
          </a:p>
        </p:txBody>
      </p:sp>
      <p:pic>
        <p:nvPicPr>
          <p:cNvPr id="3074" name="Picture 2" descr="C:\Users\cburns\AppData\Local\Microsoft\Windows\Temporary Internet Files\Content.IE5\JUM1W8FJ\MC90043251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4419600"/>
            <a:ext cx="1762125"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934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Pythagorean Theorem</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The shape of the screen on a flat screen TV is rectangular.  Draw a diagram of the given measurements.</a:t>
            </a:r>
          </a:p>
          <a:p>
            <a:endParaRPr lang="en-US" dirty="0"/>
          </a:p>
          <a:p>
            <a:endParaRPr lang="en-US" dirty="0" smtClean="0"/>
          </a:p>
          <a:p>
            <a:r>
              <a:rPr lang="en-US" sz="2000" dirty="0" smtClean="0"/>
              <a:t>Since the diagonal is the</a:t>
            </a:r>
          </a:p>
          <a:p>
            <a:r>
              <a:rPr lang="en-US" sz="2000" dirty="0" smtClean="0"/>
              <a:t> hypotenuse of a right triangle,</a:t>
            </a:r>
          </a:p>
          <a:p>
            <a:r>
              <a:rPr lang="en-US" sz="2000" dirty="0" smtClean="0"/>
              <a:t> use Pythagorean Theorem to solve.</a:t>
            </a:r>
          </a:p>
          <a:p>
            <a:r>
              <a:rPr lang="en-US" sz="2000" dirty="0" smtClean="0"/>
              <a:t>16²+63²=4225, then √4225=65 inches</a:t>
            </a:r>
          </a:p>
          <a:p>
            <a:endParaRPr lang="en-US" sz="2000" dirty="0" smtClean="0"/>
          </a:p>
          <a:p>
            <a:pPr marL="0" indent="0">
              <a:buNone/>
            </a:pPr>
            <a:r>
              <a:rPr lang="en-US" sz="2000" dirty="0" smtClean="0"/>
              <a:t> </a:t>
            </a:r>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 65 inches</a:t>
            </a:r>
            <a:endPar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endParaRPr lang="en-US" sz="2000" dirty="0"/>
          </a:p>
        </p:txBody>
      </p:sp>
      <p:sp>
        <p:nvSpPr>
          <p:cNvPr id="4" name="Rectangle 3"/>
          <p:cNvSpPr/>
          <p:nvPr/>
        </p:nvSpPr>
        <p:spPr>
          <a:xfrm>
            <a:off x="4267200" y="3048000"/>
            <a:ext cx="3200400" cy="1371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7620000" y="3429000"/>
            <a:ext cx="685800" cy="369332"/>
          </a:xfrm>
          <a:prstGeom prst="rect">
            <a:avLst/>
          </a:prstGeom>
          <a:noFill/>
        </p:spPr>
        <p:txBody>
          <a:bodyPr wrap="square" rtlCol="0">
            <a:spAutoFit/>
          </a:bodyPr>
          <a:lstStyle/>
          <a:p>
            <a:r>
              <a:rPr lang="en-US" dirty="0" smtClean="0"/>
              <a:t>16”</a:t>
            </a:r>
            <a:endParaRPr lang="en-US" dirty="0"/>
          </a:p>
        </p:txBody>
      </p:sp>
      <p:sp>
        <p:nvSpPr>
          <p:cNvPr id="6" name="TextBox 5"/>
          <p:cNvSpPr txBox="1"/>
          <p:nvPr/>
        </p:nvSpPr>
        <p:spPr>
          <a:xfrm>
            <a:off x="5486400" y="4566557"/>
            <a:ext cx="1295400" cy="381000"/>
          </a:xfrm>
          <a:prstGeom prst="rect">
            <a:avLst/>
          </a:prstGeom>
          <a:noFill/>
        </p:spPr>
        <p:txBody>
          <a:bodyPr wrap="square" rtlCol="0">
            <a:spAutoFit/>
          </a:bodyPr>
          <a:lstStyle/>
          <a:p>
            <a:r>
              <a:rPr lang="en-US" dirty="0" smtClean="0"/>
              <a:t>63”</a:t>
            </a:r>
            <a:endParaRPr lang="en-US" dirty="0"/>
          </a:p>
        </p:txBody>
      </p:sp>
      <p:cxnSp>
        <p:nvCxnSpPr>
          <p:cNvPr id="10" name="Straight Connector 9"/>
          <p:cNvCxnSpPr/>
          <p:nvPr/>
        </p:nvCxnSpPr>
        <p:spPr>
          <a:xfrm>
            <a:off x="4267200" y="3058886"/>
            <a:ext cx="3200400" cy="13716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638800" y="3276600"/>
            <a:ext cx="1447800" cy="369332"/>
          </a:xfrm>
          <a:prstGeom prst="rect">
            <a:avLst/>
          </a:prstGeom>
          <a:noFill/>
        </p:spPr>
        <p:txBody>
          <a:bodyPr wrap="square" rtlCol="0">
            <a:spAutoFit/>
          </a:bodyPr>
          <a:lstStyle/>
          <a:p>
            <a:r>
              <a:rPr lang="en-US" dirty="0" smtClean="0"/>
              <a:t>Diagonal</a:t>
            </a:r>
            <a:endParaRPr lang="en-US" dirty="0"/>
          </a:p>
        </p:txBody>
      </p:sp>
    </p:spTree>
    <p:extLst>
      <p:ext uri="{BB962C8B-B14F-4D97-AF65-F5344CB8AC3E}">
        <p14:creationId xmlns:p14="http://schemas.microsoft.com/office/powerpoint/2010/main" val="91231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lstStyle/>
          <a:p>
            <a:r>
              <a:rPr lang="en-US" dirty="0" smtClean="0"/>
              <a:t>Trigonometry</a:t>
            </a:r>
            <a:endParaRPr lang="en-US" dirty="0"/>
          </a:p>
        </p:txBody>
      </p:sp>
      <p:sp>
        <p:nvSpPr>
          <p:cNvPr id="4" name="Content Placeholder 3"/>
          <p:cNvSpPr>
            <a:spLocks noGrp="1"/>
          </p:cNvSpPr>
          <p:nvPr>
            <p:ph idx="1"/>
          </p:nvPr>
        </p:nvSpPr>
        <p:spPr/>
        <p:txBody>
          <a:bodyPr/>
          <a:lstStyle/>
          <a:p>
            <a:r>
              <a:rPr lang="en-US" dirty="0" smtClean="0"/>
              <a:t>8. A contractor builds a roof with a rise of 7.25 feet and a run of 18 feet.  Find the pitch of the roof. </a:t>
            </a:r>
          </a:p>
          <a:p>
            <a:endParaRPr lang="en-US" dirty="0"/>
          </a:p>
          <a:p>
            <a:r>
              <a:rPr lang="en-US" dirty="0" smtClean="0"/>
              <a:t>a) 7.25°</a:t>
            </a:r>
          </a:p>
          <a:p>
            <a:r>
              <a:rPr lang="en-US" dirty="0" smtClean="0"/>
              <a:t>b) 22°</a:t>
            </a:r>
          </a:p>
          <a:p>
            <a:r>
              <a:rPr lang="en-US" dirty="0" smtClean="0"/>
              <a:t>c)  0°</a:t>
            </a:r>
          </a:p>
          <a:p>
            <a:r>
              <a:rPr lang="en-US" dirty="0" smtClean="0"/>
              <a:t>d)  68° </a:t>
            </a:r>
            <a:endParaRPr lang="en-US" dirty="0"/>
          </a:p>
        </p:txBody>
      </p:sp>
      <p:pic>
        <p:nvPicPr>
          <p:cNvPr id="4099" name="Picture 3" descr="C:\Users\cburns\AppData\Local\Microsoft\Windows\Temporary Internet Files\Content.IE5\08MYCTU5\MC90043792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845" y="3124200"/>
            <a:ext cx="343350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13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Roof Line Trig</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sz="2400" dirty="0" smtClean="0"/>
                  <a:t>Draw a diagram of the roof with given measurements.  </a:t>
                </a:r>
              </a:p>
              <a:p>
                <a:r>
                  <a:rPr lang="en-US" sz="2400" dirty="0" smtClean="0"/>
                  <a:t>Label the parts of the right triangle formed by the roof.  </a:t>
                </a:r>
              </a:p>
              <a:p>
                <a:r>
                  <a:rPr lang="en-US" sz="2400" dirty="0" smtClean="0"/>
                  <a:t>Determine the trigonometric function to use to find the pitch.</a:t>
                </a:r>
              </a:p>
              <a:p>
                <a:endParaRPr lang="en-US" sz="2400" dirty="0"/>
              </a:p>
              <a:p>
                <a:r>
                  <a:rPr lang="en-US" sz="2400" dirty="0" smtClean="0"/>
                  <a:t>Rise=opposite side=7.25’</a:t>
                </a:r>
              </a:p>
              <a:p>
                <a:r>
                  <a:rPr lang="en-US" sz="2400" dirty="0" smtClean="0"/>
                  <a:t>Run=adjacent side=18’</a:t>
                </a:r>
              </a:p>
              <a:p>
                <a:endParaRPr lang="en-US" sz="2400" dirty="0"/>
              </a:p>
              <a:p>
                <a:r>
                  <a:rPr lang="en-US" sz="2400" dirty="0" smtClean="0"/>
                  <a:t>tan x°=</a:t>
                </a:r>
                <a:r>
                  <a:rPr lang="en-US" sz="2400" u="sng" dirty="0" smtClean="0"/>
                  <a:t>7.25 </a:t>
                </a:r>
                <a:r>
                  <a:rPr lang="en-US" sz="2400" dirty="0" smtClean="0"/>
                  <a:t>= </a:t>
                </a:r>
                <a14:m>
                  <m:oMath xmlns:m="http://schemas.openxmlformats.org/officeDocument/2006/math">
                    <m:func>
                      <m:funcPr>
                        <m:ctrlPr>
                          <a:rPr lang="en-US" sz="2400" i="1" smtClean="0">
                            <a:latin typeface="Cambria Math"/>
                          </a:rPr>
                        </m:ctrlPr>
                      </m:funcPr>
                      <m:fName>
                        <m:sSup>
                          <m:sSupPr>
                            <m:ctrlPr>
                              <a:rPr lang="en-US" sz="2400" i="1" smtClean="0">
                                <a:latin typeface="Cambria Math"/>
                              </a:rPr>
                            </m:ctrlPr>
                          </m:sSupPr>
                          <m:e>
                            <m:r>
                              <m:rPr>
                                <m:sty m:val="p"/>
                              </m:rPr>
                              <a:rPr lang="en-US" sz="2400" i="0" smtClean="0">
                                <a:latin typeface="Cambria Math"/>
                              </a:rPr>
                              <m:t>tan</m:t>
                            </m:r>
                          </m:e>
                          <m:sup>
                            <m:r>
                              <a:rPr lang="en-US" sz="2400" i="1" smtClean="0">
                                <a:latin typeface="Cambria Math"/>
                              </a:rPr>
                              <m:t>−1</m:t>
                            </m:r>
                          </m:sup>
                        </m:sSup>
                      </m:fName>
                      <m:e>
                        <m:r>
                          <a:rPr lang="en-US" sz="2400" b="0" i="1" smtClean="0">
                            <a:latin typeface="Cambria Math"/>
                          </a:rPr>
                          <m:t>0.4027</m:t>
                        </m:r>
                      </m:e>
                    </m:func>
                  </m:oMath>
                </a14:m>
                <a:endParaRPr lang="en-US" sz="2400" dirty="0" smtClean="0"/>
              </a:p>
              <a:p>
                <a:r>
                  <a:rPr lang="en-US" sz="2400" dirty="0" smtClean="0"/>
                  <a:t>              18</a:t>
                </a:r>
              </a:p>
              <a:p>
                <a:r>
                  <a:rPr lang="en-US" sz="2400" dirty="0" smtClean="0"/>
                  <a:t>X=22°</a:t>
                </a:r>
              </a:p>
              <a:p>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 22°</a:t>
                </a:r>
                <a:endPar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963" t="-1887" r="-74" b="-1213"/>
                </a:stretch>
              </a:blipFill>
            </p:spPr>
            <p:txBody>
              <a:bodyPr/>
              <a:lstStyle/>
              <a:p>
                <a:r>
                  <a:rPr lang="en-US">
                    <a:noFill/>
                  </a:rPr>
                  <a:t> </a:t>
                </a:r>
              </a:p>
            </p:txBody>
          </p:sp>
        </mc:Fallback>
      </mc:AlternateContent>
      <p:sp>
        <p:nvSpPr>
          <p:cNvPr id="4" name="Isosceles Triangle 3"/>
          <p:cNvSpPr/>
          <p:nvPr/>
        </p:nvSpPr>
        <p:spPr>
          <a:xfrm>
            <a:off x="4343400" y="3287486"/>
            <a:ext cx="4114800" cy="1905000"/>
          </a:xfrm>
          <a:prstGeom prst="triangl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0"/>
            <a:endCxn id="4" idx="3"/>
          </p:cNvCxnSpPr>
          <p:nvPr/>
        </p:nvCxnSpPr>
        <p:spPr>
          <a:xfrm>
            <a:off x="6400800" y="3287486"/>
            <a:ext cx="0" cy="19050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48200" y="5334000"/>
            <a:ext cx="1295400" cy="369332"/>
          </a:xfrm>
          <a:prstGeom prst="rect">
            <a:avLst/>
          </a:prstGeom>
          <a:noFill/>
        </p:spPr>
        <p:txBody>
          <a:bodyPr wrap="square" rtlCol="0">
            <a:spAutoFit/>
          </a:bodyPr>
          <a:lstStyle/>
          <a:p>
            <a:r>
              <a:rPr lang="en-US" dirty="0" smtClean="0"/>
              <a:t>Run=18’</a:t>
            </a:r>
            <a:endParaRPr lang="en-US" dirty="0"/>
          </a:p>
        </p:txBody>
      </p:sp>
      <p:sp>
        <p:nvSpPr>
          <p:cNvPr id="9" name="TextBox 8"/>
          <p:cNvSpPr txBox="1"/>
          <p:nvPr/>
        </p:nvSpPr>
        <p:spPr>
          <a:xfrm>
            <a:off x="6477000" y="4038600"/>
            <a:ext cx="1066800" cy="307777"/>
          </a:xfrm>
          <a:prstGeom prst="rect">
            <a:avLst/>
          </a:prstGeom>
          <a:noFill/>
        </p:spPr>
        <p:txBody>
          <a:bodyPr wrap="square" rtlCol="0">
            <a:spAutoFit/>
          </a:bodyPr>
          <a:lstStyle/>
          <a:p>
            <a:r>
              <a:rPr lang="en-US" sz="1400" dirty="0" smtClean="0"/>
              <a:t>Rise=7.25’</a:t>
            </a:r>
            <a:endParaRPr lang="en-US" sz="1400" dirty="0"/>
          </a:p>
        </p:txBody>
      </p:sp>
      <p:sp>
        <p:nvSpPr>
          <p:cNvPr id="10" name="TextBox 9"/>
          <p:cNvSpPr txBox="1"/>
          <p:nvPr/>
        </p:nvSpPr>
        <p:spPr>
          <a:xfrm>
            <a:off x="4800600" y="4800600"/>
            <a:ext cx="838200" cy="307777"/>
          </a:xfrm>
          <a:prstGeom prst="rect">
            <a:avLst/>
          </a:prstGeom>
          <a:noFill/>
        </p:spPr>
        <p:txBody>
          <a:bodyPr wrap="square" rtlCol="0">
            <a:spAutoFit/>
          </a:bodyPr>
          <a:lstStyle/>
          <a:p>
            <a:r>
              <a:rPr lang="en-US" sz="1400" dirty="0" smtClean="0"/>
              <a:t>Pitch=x°</a:t>
            </a:r>
            <a:endParaRPr lang="en-US" sz="1400" dirty="0"/>
          </a:p>
        </p:txBody>
      </p:sp>
    </p:spTree>
    <p:extLst>
      <p:ext uri="{BB962C8B-B14F-4D97-AF65-F5344CB8AC3E}">
        <p14:creationId xmlns:p14="http://schemas.microsoft.com/office/powerpoint/2010/main" val="547633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Circles</a:t>
            </a:r>
            <a:endParaRPr lang="en-US" dirty="0"/>
          </a:p>
        </p:txBody>
      </p:sp>
      <p:sp>
        <p:nvSpPr>
          <p:cNvPr id="3" name="Content Placeholder 2"/>
          <p:cNvSpPr>
            <a:spLocks noGrp="1"/>
          </p:cNvSpPr>
          <p:nvPr>
            <p:ph idx="1"/>
          </p:nvPr>
        </p:nvSpPr>
        <p:spPr/>
        <p:txBody>
          <a:bodyPr/>
          <a:lstStyle/>
          <a:p>
            <a:r>
              <a:rPr lang="en-US" dirty="0" smtClean="0"/>
              <a:t>9. Determine the size (area) of the drywall cut out for a circular electrical box with a diameter of 4”.</a:t>
            </a:r>
          </a:p>
          <a:p>
            <a:endParaRPr lang="en-US" dirty="0"/>
          </a:p>
          <a:p>
            <a:r>
              <a:rPr lang="en-US" dirty="0" smtClean="0"/>
              <a:t>a) 12.5 square inches</a:t>
            </a:r>
          </a:p>
          <a:p>
            <a:r>
              <a:rPr lang="en-US" dirty="0" smtClean="0"/>
              <a:t>b) 4 square inches</a:t>
            </a:r>
          </a:p>
          <a:p>
            <a:r>
              <a:rPr lang="en-US" dirty="0" smtClean="0"/>
              <a:t>c) 16 square inches</a:t>
            </a:r>
          </a:p>
          <a:p>
            <a:r>
              <a:rPr lang="en-US" dirty="0" smtClean="0"/>
              <a:t>d) 50.25 square inches</a:t>
            </a:r>
            <a:endParaRPr lang="en-US" dirty="0"/>
          </a:p>
        </p:txBody>
      </p:sp>
      <p:pic>
        <p:nvPicPr>
          <p:cNvPr id="5122" name="Picture 2" descr="C:\Users\cburns\AppData\Local\Microsoft\Windows\Temporary Internet Files\Content.IE5\0642RT92\MC90030523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3200400"/>
            <a:ext cx="1826971" cy="1604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019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Electrical Box Cut Outs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 area of a circle is </a:t>
                </a:r>
                <a14:m>
                  <m:oMath xmlns:m="http://schemas.openxmlformats.org/officeDocument/2006/math">
                    <m:r>
                      <a:rPr lang="en-US" i="1" smtClean="0">
                        <a:latin typeface="Cambria Math"/>
                      </a:rPr>
                      <m:t>𝐴</m:t>
                    </m:r>
                    <m:r>
                      <a:rPr lang="en-US" i="1" smtClean="0">
                        <a:latin typeface="Cambria Math"/>
                      </a:rPr>
                      <m:t>=</m:t>
                    </m:r>
                    <m:r>
                      <a:rPr lang="el-GR" i="1" smtClean="0">
                        <a:latin typeface="Cambria Math"/>
                      </a:rPr>
                      <m:t>𝜋</m:t>
                    </m:r>
                    <m:sSup>
                      <m:sSupPr>
                        <m:ctrlPr>
                          <a:rPr lang="en-US" i="1" smtClean="0">
                            <a:latin typeface="Cambria Math"/>
                          </a:rPr>
                        </m:ctrlPr>
                      </m:sSupPr>
                      <m:e>
                        <m:r>
                          <a:rPr lang="en-US" i="1" smtClean="0">
                            <a:latin typeface="Cambria Math"/>
                          </a:rPr>
                          <m:t>𝑟</m:t>
                        </m:r>
                      </m:e>
                      <m:sup>
                        <m:r>
                          <a:rPr lang="en-US" i="1" smtClean="0">
                            <a:latin typeface="Cambria Math"/>
                          </a:rPr>
                          <m:t>2</m:t>
                        </m:r>
                      </m:sup>
                    </m:sSup>
                  </m:oMath>
                </a14:m>
                <a:endParaRPr lang="en-US" dirty="0" smtClean="0"/>
              </a:p>
              <a:p>
                <a:r>
                  <a:rPr lang="en-US" dirty="0" smtClean="0"/>
                  <a:t>The diameter of the circular box is 4”, so the</a:t>
                </a:r>
              </a:p>
              <a:p>
                <a:pPr marL="0" indent="0">
                  <a:buNone/>
                </a:pPr>
                <a:r>
                  <a:rPr lang="en-US" dirty="0" smtClean="0"/>
                  <a:t>     radius is 2”</a:t>
                </a:r>
              </a:p>
              <a:p>
                <a:pPr marL="0" indent="0">
                  <a:buNone/>
                </a:pPr>
                <a:r>
                  <a:rPr lang="en-US" dirty="0" smtClean="0"/>
                  <a:t> Area of circular cut out=</a:t>
                </a:r>
                <a14:m>
                  <m:oMath xmlns:m="http://schemas.openxmlformats.org/officeDocument/2006/math">
                    <m:r>
                      <a:rPr lang="en-US" sz="2400" i="1" smtClean="0">
                        <a:latin typeface="Cambria Math"/>
                        <a:ea typeface="Cambria Math"/>
                      </a:rPr>
                      <m:t>𝜋</m:t>
                    </m:r>
                    <m:sSup>
                      <m:sSupPr>
                        <m:ctrlPr>
                          <a:rPr lang="en-US" sz="2400" b="0" i="1" smtClean="0">
                            <a:latin typeface="Cambria Math"/>
                            <a:ea typeface="Cambria Math"/>
                          </a:rPr>
                        </m:ctrlPr>
                      </m:sSupPr>
                      <m:e>
                        <m:d>
                          <m:dPr>
                            <m:ctrlPr>
                              <a:rPr lang="en-US" sz="2400" b="0" i="1" smtClean="0">
                                <a:latin typeface="Cambria Math"/>
                                <a:ea typeface="Cambria Math"/>
                              </a:rPr>
                            </m:ctrlPr>
                          </m:dPr>
                          <m:e>
                            <m:r>
                              <a:rPr lang="en-US" sz="2400" b="0" i="1" smtClean="0">
                                <a:latin typeface="Cambria Math"/>
                                <a:ea typeface="Cambria Math"/>
                              </a:rPr>
                              <m:t>2</m:t>
                            </m:r>
                          </m:e>
                        </m:d>
                      </m:e>
                      <m:sup>
                        <m:r>
                          <a:rPr lang="en-US" sz="2400" b="0" i="1" smtClean="0">
                            <a:latin typeface="Cambria Math"/>
                            <a:ea typeface="Cambria Math"/>
                          </a:rPr>
                          <m:t>2</m:t>
                        </m:r>
                      </m:sup>
                    </m:sSup>
                    <m:r>
                      <a:rPr lang="en-US" sz="2400" b="0" i="1" smtClean="0">
                        <a:latin typeface="Cambria Math"/>
                        <a:ea typeface="Cambria Math"/>
                      </a:rPr>
                      <m:t>=12.5 </m:t>
                    </m:r>
                    <m:r>
                      <a:rPr lang="en-US" sz="2400" b="0" i="1" smtClean="0">
                        <a:latin typeface="Cambria Math"/>
                        <a:ea typeface="Cambria Math"/>
                      </a:rPr>
                      <m:t>𝑠𝑞</m:t>
                    </m:r>
                    <m:r>
                      <a:rPr lang="en-US" sz="2400" b="0" i="1" smtClean="0">
                        <a:latin typeface="Cambria Math"/>
                        <a:ea typeface="Cambria Math"/>
                      </a:rPr>
                      <m:t> </m:t>
                    </m:r>
                    <m:r>
                      <a:rPr lang="en-US" sz="2400" b="0" i="1" smtClean="0">
                        <a:latin typeface="Cambria Math"/>
                        <a:ea typeface="Cambria Math"/>
                      </a:rPr>
                      <m:t>𝑖𝑛𝑐h𝑒</m:t>
                    </m:r>
                  </m:oMath>
                </a14:m>
                <a:r>
                  <a:rPr lang="en-US" sz="2400" b="0" i="1" dirty="0" smtClean="0">
                    <a:latin typeface="Cambria Math"/>
                    <a:ea typeface="Cambria Math"/>
                  </a:rPr>
                  <a:t>s</a:t>
                </a:r>
              </a:p>
              <a:p>
                <a:pPr marL="0" indent="0">
                  <a:buNone/>
                </a:pPr>
                <a:endPar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marL="0" indent="0">
                  <a:buNone/>
                </a:pP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12.5 square inches		</a:t>
                </a:r>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en-US">
                    <a:noFill/>
                  </a:rPr>
                  <a:t> </a:t>
                </a:r>
              </a:p>
            </p:txBody>
          </p:sp>
        </mc:Fallback>
      </mc:AlternateContent>
      <p:pic>
        <p:nvPicPr>
          <p:cNvPr id="6147" name="Picture 3" descr="C:\Users\cburns\AppData\Local\Microsoft\Windows\Temporary Internet Files\Content.IE5\0642RT92\MC9003052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4231386"/>
            <a:ext cx="1826971" cy="1604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38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a:t>
            </a:r>
            <a:endParaRPr lang="en-US" dirty="0"/>
          </a:p>
        </p:txBody>
      </p:sp>
      <p:sp>
        <p:nvSpPr>
          <p:cNvPr id="4" name="Text Placeholder 3"/>
          <p:cNvSpPr>
            <a:spLocks noGrp="1"/>
          </p:cNvSpPr>
          <p:nvPr>
            <p:ph idx="1"/>
          </p:nvPr>
        </p:nvSpPr>
        <p:spPr/>
        <p:txBody>
          <a:bodyPr/>
          <a:lstStyle/>
          <a:p>
            <a:pPr marL="342900" indent="-342900">
              <a:buAutoNum type="arabicPeriod"/>
            </a:pPr>
            <a:r>
              <a:rPr lang="en-US" dirty="0" smtClean="0"/>
              <a:t>A living room is 12’6” by 14’3”.  Find the total square footage of laminate flooring needed for the given living room. </a:t>
            </a:r>
          </a:p>
          <a:p>
            <a:endParaRPr lang="en-US" dirty="0"/>
          </a:p>
          <a:p>
            <a:pPr marL="342900" indent="-342900">
              <a:buAutoNum type="alphaLcParenR"/>
            </a:pPr>
            <a:r>
              <a:rPr lang="en-US" dirty="0" smtClean="0"/>
              <a:t>180.18 </a:t>
            </a:r>
            <a:r>
              <a:rPr lang="en-US" dirty="0" err="1" smtClean="0"/>
              <a:t>sq</a:t>
            </a:r>
            <a:r>
              <a:rPr lang="en-US" dirty="0" smtClean="0"/>
              <a:t> </a:t>
            </a:r>
            <a:r>
              <a:rPr lang="en-US" dirty="0" err="1" smtClean="0"/>
              <a:t>ft</a:t>
            </a:r>
            <a:endParaRPr lang="en-US" dirty="0" smtClean="0"/>
          </a:p>
          <a:p>
            <a:pPr marL="342900" indent="-342900">
              <a:buAutoNum type="alphaLcParenR"/>
            </a:pPr>
            <a:r>
              <a:rPr lang="en-US" dirty="0" smtClean="0"/>
              <a:t>178.13 </a:t>
            </a:r>
            <a:r>
              <a:rPr lang="en-US" dirty="0" err="1" smtClean="0"/>
              <a:t>sq</a:t>
            </a:r>
            <a:r>
              <a:rPr lang="en-US" dirty="0" smtClean="0"/>
              <a:t> </a:t>
            </a:r>
            <a:r>
              <a:rPr lang="en-US" dirty="0" err="1" smtClean="0"/>
              <a:t>ft</a:t>
            </a:r>
            <a:endParaRPr lang="en-US" dirty="0" smtClean="0"/>
          </a:p>
          <a:p>
            <a:pPr marL="342900" indent="-342900">
              <a:buAutoNum type="alphaLcParenR"/>
            </a:pPr>
            <a:r>
              <a:rPr lang="en-US" dirty="0" smtClean="0"/>
              <a:t>168 </a:t>
            </a:r>
            <a:r>
              <a:rPr lang="en-US" dirty="0" err="1" smtClean="0"/>
              <a:t>sq</a:t>
            </a:r>
            <a:r>
              <a:rPr lang="en-US" dirty="0" smtClean="0"/>
              <a:t> </a:t>
            </a:r>
            <a:r>
              <a:rPr lang="en-US" dirty="0" err="1" smtClean="0"/>
              <a:t>ft</a:t>
            </a:r>
            <a:endParaRPr lang="en-US" dirty="0" smtClean="0"/>
          </a:p>
          <a:p>
            <a:pPr marL="342900" indent="-342900">
              <a:buAutoNum type="alphaLcParenR"/>
            </a:pPr>
            <a:r>
              <a:rPr lang="en-US" dirty="0" smtClean="0"/>
              <a:t>53.8 </a:t>
            </a:r>
            <a:r>
              <a:rPr lang="en-US" dirty="0" err="1" smtClean="0"/>
              <a:t>sq</a:t>
            </a:r>
            <a:r>
              <a:rPr lang="en-US" dirty="0" smtClean="0"/>
              <a:t> </a:t>
            </a:r>
            <a:r>
              <a:rPr lang="en-US" dirty="0" err="1" smtClean="0"/>
              <a:t>ft</a:t>
            </a:r>
            <a:endParaRPr lang="en-US" dirty="0" smtClean="0"/>
          </a:p>
          <a:p>
            <a:pPr marL="342900" indent="-342900">
              <a:buAutoNum type="alphaLcParenR"/>
            </a:pPr>
            <a:endParaRPr lang="en-US" dirty="0"/>
          </a:p>
        </p:txBody>
      </p:sp>
      <p:pic>
        <p:nvPicPr>
          <p:cNvPr id="2050" name="Picture 2" descr="C:\Users\cburns\AppData\Local\Microsoft\Windows\Temporary Internet Files\Content.IE5\0642RT92\MC90003642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3600" y="3657600"/>
            <a:ext cx="1837944" cy="165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934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Dimensional Objects</a:t>
            </a:r>
            <a:endParaRPr lang="en-US" dirty="0"/>
          </a:p>
        </p:txBody>
      </p:sp>
      <p:sp>
        <p:nvSpPr>
          <p:cNvPr id="3" name="Content Placeholder 2"/>
          <p:cNvSpPr>
            <a:spLocks noGrp="1"/>
          </p:cNvSpPr>
          <p:nvPr>
            <p:ph idx="1"/>
          </p:nvPr>
        </p:nvSpPr>
        <p:spPr/>
        <p:txBody>
          <a:bodyPr/>
          <a:lstStyle/>
          <a:p>
            <a:r>
              <a:rPr lang="en-US" dirty="0" smtClean="0"/>
              <a:t>10.  Describe the shape of the three-dimensional shape that can be folded from the diagram below.</a:t>
            </a:r>
          </a:p>
          <a:p>
            <a:r>
              <a:rPr lang="en-US" dirty="0" smtClean="0"/>
              <a:t>a) cone</a:t>
            </a:r>
          </a:p>
          <a:p>
            <a:r>
              <a:rPr lang="en-US" dirty="0" smtClean="0"/>
              <a:t>b) pyramid			</a:t>
            </a:r>
          </a:p>
          <a:p>
            <a:r>
              <a:rPr lang="en-US" dirty="0" smtClean="0"/>
              <a:t>c) tetrahedron</a:t>
            </a:r>
          </a:p>
          <a:p>
            <a:r>
              <a:rPr lang="en-US" dirty="0" smtClean="0"/>
              <a:t>d) cylinder</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200400"/>
            <a:ext cx="2543175" cy="2514600"/>
          </a:xfrm>
          <a:prstGeom prst="rect">
            <a:avLst/>
          </a:prstGeom>
          <a:solidFill>
            <a:schemeClr val="accent6">
              <a:lumMod val="75000"/>
            </a:schemeClr>
          </a:solidFill>
          <a:ln>
            <a:noFill/>
          </a:ln>
          <a:effectLst/>
        </p:spPr>
      </p:pic>
    </p:spTree>
    <p:extLst>
      <p:ext uri="{BB962C8B-B14F-4D97-AF65-F5344CB8AC3E}">
        <p14:creationId xmlns:p14="http://schemas.microsoft.com/office/powerpoint/2010/main" val="2866140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Dimensional Objects</a:t>
            </a:r>
            <a:endParaRPr lang="en-US" dirty="0"/>
          </a:p>
        </p:txBody>
      </p:sp>
      <p:sp>
        <p:nvSpPr>
          <p:cNvPr id="3" name="Content Placeholder 2"/>
          <p:cNvSpPr>
            <a:spLocks noGrp="1"/>
          </p:cNvSpPr>
          <p:nvPr>
            <p:ph idx="1"/>
          </p:nvPr>
        </p:nvSpPr>
        <p:spPr/>
        <p:txBody>
          <a:bodyPr>
            <a:normAutofit lnSpcReduction="10000"/>
          </a:bodyPr>
          <a:lstStyle/>
          <a:p>
            <a:r>
              <a:rPr lang="en-US" dirty="0" smtClean="0"/>
              <a:t>The attached net can be cut out and formed to create a cylinder.  </a:t>
            </a:r>
          </a:p>
          <a:p>
            <a:endParaRPr lang="en-US" dirty="0"/>
          </a:p>
          <a:p>
            <a:endParaRPr lang="en-US" dirty="0" smtClean="0"/>
          </a:p>
          <a:p>
            <a:endParaRPr lang="en-US" dirty="0"/>
          </a:p>
          <a:p>
            <a:endParaRPr lang="en-US" dirty="0" smtClean="0"/>
          </a:p>
          <a:p>
            <a:endParaRPr lang="en-US" dirty="0"/>
          </a:p>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t>
            </a:r>
            <a:r>
              <a:rPr lang="en-US"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cylinder</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743200"/>
            <a:ext cx="2543175"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n 3"/>
          <p:cNvSpPr/>
          <p:nvPr/>
        </p:nvSpPr>
        <p:spPr>
          <a:xfrm>
            <a:off x="5257800" y="2895600"/>
            <a:ext cx="1752600" cy="2286000"/>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79634" y="2967335"/>
            <a:ext cx="184731" cy="923330"/>
          </a:xfrm>
          <a:prstGeom prst="rect">
            <a:avLst/>
          </a:prstGeom>
          <a:noFill/>
        </p:spPr>
        <p:txBody>
          <a:bodyPr wrap="none" lIns="91440" tIns="45720" rIns="91440" bIns="45720">
            <a:spAutoFit/>
          </a:bodyPr>
          <a:lstStyle/>
          <a:p>
            <a:pPr algn="ct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02631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92" y="2967335"/>
            <a:ext cx="913262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  12.5’ x 14.24’ = 178.13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sq</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ft</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57005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Perimeter</a:t>
            </a:r>
            <a:endParaRPr lang="en-US" dirty="0"/>
          </a:p>
        </p:txBody>
      </p:sp>
      <p:sp>
        <p:nvSpPr>
          <p:cNvPr id="3" name="Content Placeholder 2"/>
          <p:cNvSpPr>
            <a:spLocks noGrp="1"/>
          </p:cNvSpPr>
          <p:nvPr>
            <p:ph idx="1"/>
          </p:nvPr>
        </p:nvSpPr>
        <p:spPr/>
        <p:txBody>
          <a:bodyPr/>
          <a:lstStyle/>
          <a:p>
            <a:r>
              <a:rPr lang="en-US" dirty="0" smtClean="0"/>
              <a:t>2. Determine the perimeter of the garage.</a:t>
            </a:r>
          </a:p>
          <a:p>
            <a:pPr marL="0" indent="0">
              <a:buNone/>
            </a:pPr>
            <a:r>
              <a:rPr lang="en-US" dirty="0"/>
              <a:t> </a:t>
            </a:r>
            <a:r>
              <a:rPr lang="en-US" dirty="0" smtClean="0"/>
              <a:t>   a) 680.96 feet</a:t>
            </a:r>
          </a:p>
          <a:p>
            <a:pPr marL="0" indent="0">
              <a:buNone/>
            </a:pPr>
            <a:r>
              <a:rPr lang="en-US" dirty="0"/>
              <a:t> </a:t>
            </a:r>
            <a:r>
              <a:rPr lang="en-US" dirty="0" smtClean="0"/>
              <a:t>   b) 105.6 inches</a:t>
            </a:r>
          </a:p>
          <a:p>
            <a:pPr marL="0" indent="0">
              <a:buNone/>
            </a:pPr>
            <a:r>
              <a:rPr lang="en-US" dirty="0"/>
              <a:t> </a:t>
            </a:r>
            <a:r>
              <a:rPr lang="en-US" dirty="0" smtClean="0"/>
              <a:t>   c) 677’4’’</a:t>
            </a:r>
          </a:p>
          <a:p>
            <a:pPr marL="0" indent="0">
              <a:buNone/>
            </a:pPr>
            <a:r>
              <a:rPr lang="en-US" dirty="0"/>
              <a:t> </a:t>
            </a:r>
            <a:r>
              <a:rPr lang="en-US" dirty="0" smtClean="0"/>
              <a:t>   d) 105’4”</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2275114"/>
            <a:ext cx="4572000" cy="3429000"/>
          </a:xfrm>
          <a:prstGeom prst="rect">
            <a:avLst/>
          </a:prstGeom>
        </p:spPr>
      </p:pic>
    </p:spTree>
    <p:extLst>
      <p:ext uri="{BB962C8B-B14F-4D97-AF65-F5344CB8AC3E}">
        <p14:creationId xmlns:p14="http://schemas.microsoft.com/office/powerpoint/2010/main" val="3303642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1" y="2209800"/>
            <a:ext cx="8686800"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 22’4” + 22’4” + 30’4” + 30”4” = 105’4”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61461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Interior Angles of a Circle</a:t>
            </a:r>
            <a:endParaRPr lang="en-US" dirty="0"/>
          </a:p>
        </p:txBody>
      </p:sp>
      <p:sp>
        <p:nvSpPr>
          <p:cNvPr id="3" name="Content Placeholder 2"/>
          <p:cNvSpPr>
            <a:spLocks noGrp="1"/>
          </p:cNvSpPr>
          <p:nvPr>
            <p:ph idx="1"/>
          </p:nvPr>
        </p:nvSpPr>
        <p:spPr>
          <a:solidFill>
            <a:schemeClr val="accent3">
              <a:lumMod val="40000"/>
              <a:lumOff val="60000"/>
            </a:schemeClr>
          </a:solidFill>
        </p:spPr>
        <p:txBody>
          <a:bodyPr>
            <a:normAutofit fontScale="92500" lnSpcReduction="10000"/>
          </a:bodyPr>
          <a:lstStyle/>
          <a:p>
            <a:r>
              <a:rPr lang="en-US" dirty="0" smtClean="0"/>
              <a:t>3. Using the clock diagram as a guide, find the measure of the angle </a:t>
            </a:r>
          </a:p>
          <a:p>
            <a:pPr marL="0" indent="0">
              <a:buNone/>
            </a:pPr>
            <a:r>
              <a:rPr lang="en-US" dirty="0"/>
              <a:t> </a:t>
            </a:r>
            <a:r>
              <a:rPr lang="en-US" dirty="0" smtClean="0"/>
              <a:t>   formed by the hands of a</a:t>
            </a:r>
          </a:p>
          <a:p>
            <a:pPr marL="0" indent="0">
              <a:buNone/>
            </a:pPr>
            <a:r>
              <a:rPr lang="en-US" dirty="0"/>
              <a:t> </a:t>
            </a:r>
            <a:r>
              <a:rPr lang="en-US" dirty="0" smtClean="0"/>
              <a:t>   clock when the clock shows</a:t>
            </a:r>
          </a:p>
          <a:p>
            <a:pPr marL="0" indent="0">
              <a:buNone/>
            </a:pPr>
            <a:r>
              <a:rPr lang="en-US" dirty="0"/>
              <a:t> </a:t>
            </a:r>
            <a:r>
              <a:rPr lang="en-US" dirty="0" smtClean="0"/>
              <a:t>    that the time is 2:30.</a:t>
            </a:r>
          </a:p>
          <a:p>
            <a:pPr marL="514350" indent="-514350">
              <a:buAutoNum type="alphaLcParenR"/>
            </a:pPr>
            <a:r>
              <a:rPr lang="en-US" dirty="0" smtClean="0"/>
              <a:t>105°</a:t>
            </a:r>
          </a:p>
          <a:p>
            <a:pPr marL="514350" indent="-514350">
              <a:buAutoNum type="alphaLcParenR"/>
            </a:pPr>
            <a:r>
              <a:rPr lang="en-US" dirty="0" smtClean="0"/>
              <a:t>120°</a:t>
            </a:r>
          </a:p>
          <a:p>
            <a:pPr marL="514350" indent="-514350">
              <a:buAutoNum type="alphaLcParenR"/>
            </a:pPr>
            <a:r>
              <a:rPr lang="en-US" dirty="0" smtClean="0"/>
              <a:t>125°</a:t>
            </a:r>
          </a:p>
          <a:p>
            <a:pPr marL="514350" indent="-514350">
              <a:buAutoNum type="alphaLcParenR"/>
            </a:pPr>
            <a:r>
              <a:rPr lang="en-US" dirty="0" smtClean="0"/>
              <a:t>45°</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438400"/>
            <a:ext cx="263842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9300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295400"/>
            <a:ext cx="2305050"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1185862"/>
            <a:ext cx="261937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59957" y="4114800"/>
            <a:ext cx="7326044"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15°+30°+30°+30°=105°</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76783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Perimeter Seating</a:t>
            </a:r>
            <a:endParaRPr lang="en-US" dirty="0"/>
          </a:p>
        </p:txBody>
      </p:sp>
      <p:sp>
        <p:nvSpPr>
          <p:cNvPr id="3" name="Content Placeholder 2"/>
          <p:cNvSpPr>
            <a:spLocks noGrp="1"/>
          </p:cNvSpPr>
          <p:nvPr>
            <p:ph idx="1"/>
          </p:nvPr>
        </p:nvSpPr>
        <p:spPr/>
        <p:txBody>
          <a:bodyPr>
            <a:normAutofit lnSpcReduction="10000"/>
          </a:bodyPr>
          <a:lstStyle/>
          <a:p>
            <a:r>
              <a:rPr lang="en-US" dirty="0" smtClean="0"/>
              <a:t>4. The Quad Restaurant has square tables that seat one person on each side.  To seat larger parties, two or more tables are pushed together.  Determine the minimum number of tables needed to seat a party of 9.</a:t>
            </a:r>
          </a:p>
          <a:p>
            <a:r>
              <a:rPr lang="en-US" dirty="0" smtClean="0"/>
              <a:t>a) 10</a:t>
            </a:r>
          </a:p>
          <a:p>
            <a:r>
              <a:rPr lang="en-US" dirty="0" smtClean="0"/>
              <a:t>b) 9</a:t>
            </a:r>
          </a:p>
          <a:p>
            <a:r>
              <a:rPr lang="en-US" dirty="0" smtClean="0"/>
              <a:t>c) 5</a:t>
            </a:r>
          </a:p>
          <a:p>
            <a:r>
              <a:rPr lang="en-US" dirty="0" smtClean="0"/>
              <a:t>d) 4</a:t>
            </a:r>
            <a:endParaRPr lang="en-US" dirty="0"/>
          </a:p>
        </p:txBody>
      </p:sp>
      <p:pic>
        <p:nvPicPr>
          <p:cNvPr id="5122" name="Picture 2" descr="C:\Users\cburns\AppData\Local\Microsoft\Windows\Temporary Internet Files\Content.IE5\0642RT92\MC90002290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4267200"/>
            <a:ext cx="1827886" cy="1456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82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4706" y="1815306"/>
            <a:ext cx="685800"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504179" y="1804420"/>
            <a:ext cx="685800" cy="685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0506" y="1788318"/>
            <a:ext cx="712787" cy="712787"/>
          </a:xfrm>
          <a:prstGeom prst="rect">
            <a:avLst/>
          </a:prstGeom>
          <a:solidFill>
            <a:schemeClr val="accent4">
              <a:lumMod val="60000"/>
              <a:lumOff val="40000"/>
            </a:schemeClr>
          </a:solidFill>
          <a:ln>
            <a:noFill/>
          </a:ln>
          <a:effectLst/>
        </p:spPr>
      </p:pic>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1362" y="1788319"/>
            <a:ext cx="712787" cy="712787"/>
          </a:xfrm>
          <a:prstGeom prst="rect">
            <a:avLst/>
          </a:prstGeom>
          <a:solidFill>
            <a:schemeClr val="accent4">
              <a:lumMod val="60000"/>
              <a:lumOff val="40000"/>
            </a:schemeClr>
          </a:solidFill>
          <a:ln>
            <a:noFill/>
          </a:ln>
          <a:effectLst/>
        </p:spPr>
      </p:pic>
      <p:sp>
        <p:nvSpPr>
          <p:cNvPr id="3" name="TextBox 2"/>
          <p:cNvSpPr txBox="1"/>
          <p:nvPr/>
        </p:nvSpPr>
        <p:spPr>
          <a:xfrm>
            <a:off x="1447800" y="1905000"/>
            <a:ext cx="457200" cy="369332"/>
          </a:xfrm>
          <a:prstGeom prst="rect">
            <a:avLst/>
          </a:prstGeom>
          <a:noFill/>
        </p:spPr>
        <p:txBody>
          <a:bodyPr wrap="square" rtlCol="0">
            <a:spAutoFit/>
          </a:bodyPr>
          <a:lstStyle/>
          <a:p>
            <a:r>
              <a:rPr lang="en-US" dirty="0" smtClean="0"/>
              <a:t>1</a:t>
            </a:r>
            <a:endParaRPr lang="en-US" dirty="0"/>
          </a:p>
        </p:txBody>
      </p:sp>
      <p:sp>
        <p:nvSpPr>
          <p:cNvPr id="5" name="TextBox 4"/>
          <p:cNvSpPr txBox="1"/>
          <p:nvPr/>
        </p:nvSpPr>
        <p:spPr>
          <a:xfrm>
            <a:off x="2094706" y="2743200"/>
            <a:ext cx="572294" cy="381000"/>
          </a:xfrm>
          <a:prstGeom prst="rect">
            <a:avLst/>
          </a:prstGeom>
          <a:noFill/>
        </p:spPr>
        <p:txBody>
          <a:bodyPr wrap="square" rtlCol="0">
            <a:spAutoFit/>
          </a:bodyPr>
          <a:lstStyle/>
          <a:p>
            <a:r>
              <a:rPr lang="en-US" dirty="0" smtClean="0"/>
              <a:t>2</a:t>
            </a:r>
            <a:endParaRPr lang="en-US" dirty="0"/>
          </a:p>
        </p:txBody>
      </p:sp>
      <p:sp>
        <p:nvSpPr>
          <p:cNvPr id="6" name="TextBox 5"/>
          <p:cNvSpPr txBox="1"/>
          <p:nvPr/>
        </p:nvSpPr>
        <p:spPr>
          <a:xfrm>
            <a:off x="2971800" y="2743200"/>
            <a:ext cx="381000" cy="381000"/>
          </a:xfrm>
          <a:prstGeom prst="rect">
            <a:avLst/>
          </a:prstGeom>
          <a:noFill/>
        </p:spPr>
        <p:txBody>
          <a:bodyPr wrap="square" rtlCol="0">
            <a:spAutoFit/>
          </a:bodyPr>
          <a:lstStyle/>
          <a:p>
            <a:r>
              <a:rPr lang="en-US" dirty="0" smtClean="0"/>
              <a:t>3</a:t>
            </a:r>
            <a:endParaRPr lang="en-US" dirty="0"/>
          </a:p>
        </p:txBody>
      </p:sp>
      <p:sp>
        <p:nvSpPr>
          <p:cNvPr id="7" name="TextBox 6"/>
          <p:cNvSpPr txBox="1"/>
          <p:nvPr/>
        </p:nvSpPr>
        <p:spPr>
          <a:xfrm>
            <a:off x="3657600" y="2706078"/>
            <a:ext cx="523762" cy="381000"/>
          </a:xfrm>
          <a:prstGeom prst="rect">
            <a:avLst/>
          </a:prstGeom>
          <a:noFill/>
        </p:spPr>
        <p:txBody>
          <a:bodyPr wrap="square" rtlCol="0">
            <a:spAutoFit/>
          </a:bodyPr>
          <a:lstStyle/>
          <a:p>
            <a:r>
              <a:rPr lang="en-US" dirty="0" smtClean="0"/>
              <a:t>4</a:t>
            </a:r>
            <a:endParaRPr lang="en-US" dirty="0"/>
          </a:p>
        </p:txBody>
      </p:sp>
      <p:sp>
        <p:nvSpPr>
          <p:cNvPr id="8" name="TextBox 7"/>
          <p:cNvSpPr txBox="1"/>
          <p:nvPr/>
        </p:nvSpPr>
        <p:spPr>
          <a:xfrm>
            <a:off x="4343400" y="2743200"/>
            <a:ext cx="457200" cy="381000"/>
          </a:xfrm>
          <a:prstGeom prst="rect">
            <a:avLst/>
          </a:prstGeom>
          <a:noFill/>
        </p:spPr>
        <p:txBody>
          <a:bodyPr wrap="square" rtlCol="0">
            <a:spAutoFit/>
          </a:bodyPr>
          <a:lstStyle/>
          <a:p>
            <a:r>
              <a:rPr lang="en-US" dirty="0" smtClean="0"/>
              <a:t>5</a:t>
            </a:r>
            <a:endParaRPr lang="en-US" dirty="0"/>
          </a:p>
        </p:txBody>
      </p:sp>
      <p:sp>
        <p:nvSpPr>
          <p:cNvPr id="9" name="TextBox 8"/>
          <p:cNvSpPr txBox="1"/>
          <p:nvPr/>
        </p:nvSpPr>
        <p:spPr>
          <a:xfrm>
            <a:off x="5029200" y="1905000"/>
            <a:ext cx="390907" cy="369332"/>
          </a:xfrm>
          <a:prstGeom prst="rect">
            <a:avLst/>
          </a:prstGeom>
          <a:noFill/>
        </p:spPr>
        <p:txBody>
          <a:bodyPr wrap="square" rtlCol="0">
            <a:spAutoFit/>
          </a:bodyPr>
          <a:lstStyle/>
          <a:p>
            <a:r>
              <a:rPr lang="en-US" dirty="0" smtClean="0"/>
              <a:t>6</a:t>
            </a:r>
            <a:endParaRPr lang="en-US" dirty="0"/>
          </a:p>
        </p:txBody>
      </p:sp>
      <p:sp>
        <p:nvSpPr>
          <p:cNvPr id="10" name="TextBox 9"/>
          <p:cNvSpPr txBox="1"/>
          <p:nvPr/>
        </p:nvSpPr>
        <p:spPr>
          <a:xfrm>
            <a:off x="4343400" y="1219200"/>
            <a:ext cx="457200" cy="369332"/>
          </a:xfrm>
          <a:prstGeom prst="rect">
            <a:avLst/>
          </a:prstGeom>
          <a:noFill/>
        </p:spPr>
        <p:txBody>
          <a:bodyPr wrap="square" rtlCol="0">
            <a:spAutoFit/>
          </a:bodyPr>
          <a:lstStyle/>
          <a:p>
            <a:r>
              <a:rPr lang="en-US" dirty="0" smtClean="0"/>
              <a:t>7</a:t>
            </a:r>
            <a:endParaRPr lang="en-US" dirty="0"/>
          </a:p>
        </p:txBody>
      </p:sp>
      <p:sp>
        <p:nvSpPr>
          <p:cNvPr id="11" name="TextBox 10"/>
          <p:cNvSpPr txBox="1"/>
          <p:nvPr/>
        </p:nvSpPr>
        <p:spPr>
          <a:xfrm>
            <a:off x="3657600" y="1219200"/>
            <a:ext cx="381000" cy="369332"/>
          </a:xfrm>
          <a:prstGeom prst="rect">
            <a:avLst/>
          </a:prstGeom>
          <a:noFill/>
        </p:spPr>
        <p:txBody>
          <a:bodyPr wrap="square" rtlCol="0">
            <a:spAutoFit/>
          </a:bodyPr>
          <a:lstStyle/>
          <a:p>
            <a:r>
              <a:rPr lang="en-US" dirty="0" smtClean="0"/>
              <a:t>8</a:t>
            </a:r>
            <a:endParaRPr lang="en-US" dirty="0"/>
          </a:p>
        </p:txBody>
      </p:sp>
      <p:sp>
        <p:nvSpPr>
          <p:cNvPr id="12" name="TextBox 11"/>
          <p:cNvSpPr txBox="1"/>
          <p:nvPr/>
        </p:nvSpPr>
        <p:spPr>
          <a:xfrm>
            <a:off x="2895600" y="1219200"/>
            <a:ext cx="457200" cy="369332"/>
          </a:xfrm>
          <a:prstGeom prst="rect">
            <a:avLst/>
          </a:prstGeom>
          <a:noFill/>
        </p:spPr>
        <p:txBody>
          <a:bodyPr wrap="square" rtlCol="0">
            <a:spAutoFit/>
          </a:bodyPr>
          <a:lstStyle/>
          <a:p>
            <a:r>
              <a:rPr lang="en-US" dirty="0" smtClean="0"/>
              <a:t>9</a:t>
            </a:r>
            <a:endParaRPr lang="en-US" dirty="0"/>
          </a:p>
        </p:txBody>
      </p:sp>
      <p:sp>
        <p:nvSpPr>
          <p:cNvPr id="17" name="Rectangle 16"/>
          <p:cNvSpPr/>
          <p:nvPr/>
        </p:nvSpPr>
        <p:spPr>
          <a:xfrm>
            <a:off x="2780506" y="3657599"/>
            <a:ext cx="3380869" cy="923330"/>
          </a:xfrm>
          <a:prstGeom prst="rect">
            <a:avLst/>
          </a:prstGeom>
          <a:noFill/>
        </p:spPr>
        <p:txBody>
          <a:bodyPr wrap="squar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 4 tables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4138937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860</Words>
  <Application>Microsoft Office PowerPoint</Application>
  <PresentationFormat>On-screen Show (4:3)</PresentationFormat>
  <Paragraphs>143</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Geometry Wrap Up</vt:lpstr>
      <vt:lpstr>Area</vt:lpstr>
      <vt:lpstr>PowerPoint Presentation</vt:lpstr>
      <vt:lpstr>Perimeter</vt:lpstr>
      <vt:lpstr>PowerPoint Presentation</vt:lpstr>
      <vt:lpstr>Interior Angles of a Circle</vt:lpstr>
      <vt:lpstr>PowerPoint Presentation</vt:lpstr>
      <vt:lpstr>Perimeter Seating</vt:lpstr>
      <vt:lpstr>PowerPoint Presentation</vt:lpstr>
      <vt:lpstr>Percentage Volume</vt:lpstr>
      <vt:lpstr>Composting</vt:lpstr>
      <vt:lpstr>Scale</vt:lpstr>
      <vt:lpstr>Scale of Car</vt:lpstr>
      <vt:lpstr>Right Triangles</vt:lpstr>
      <vt:lpstr>Pythagorean Theorem</vt:lpstr>
      <vt:lpstr>Trigonometry</vt:lpstr>
      <vt:lpstr>Roof Line Trig</vt:lpstr>
      <vt:lpstr>Circles</vt:lpstr>
      <vt:lpstr>Circular Electrical Box Cut Outs</vt:lpstr>
      <vt:lpstr>Three Dimensional Objects</vt:lpstr>
      <vt:lpstr>Three Dimensional Objects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Perimeter, Area, &amp; Volume</dc:title>
  <dc:creator>cburns</dc:creator>
  <cp:lastModifiedBy>Burns, Catherine</cp:lastModifiedBy>
  <cp:revision>41</cp:revision>
  <dcterms:created xsi:type="dcterms:W3CDTF">2013-07-19T18:05:05Z</dcterms:created>
  <dcterms:modified xsi:type="dcterms:W3CDTF">2014-04-04T12:46:26Z</dcterms:modified>
</cp:coreProperties>
</file>